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omments/modernComment_100_3E1DA135.xml" ContentType="application/vnd.ms-powerpoint.comments+xml"/>
  <Override PartName="/ppt/authors.xml" ContentType="application/vnd.ms-powerpoint.auth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2881222-F6C9-A519-4E84-562D3C85C15B}" name="Elisabeth van Rechteren Limpurg" initials="EvRL" userId="S::evanrechterenl@tudelft.nl::3c890a53-dc2b-4f23-8993-1d6138bdec27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>
      <p:cViewPr varScale="1">
        <p:scale>
          <a:sx n="65" d="100"/>
          <a:sy n="65" d="100"/>
        </p:scale>
        <p:origin x="70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8/10/relationships/authors" Target="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omments/modernComment_100_3E1DA135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FAD8446B-4353-AD4D-8F68-5F6D92347BB9}" authorId="{F2881222-F6C9-A519-4E84-562D3C85C15B}" created="2023-02-27T12:43:52.860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1042129205" sldId="256"/>
      <ac:spMk id="14" creationId="{00000000-0000-0000-0000-000000000000}"/>
      <ac:txMk cp="186" len="44">
        <ac:context len="231" hash="112168459"/>
      </ac:txMk>
    </ac:txMkLst>
    <p188:pos x="2486620" y="3501452"/>
    <p188:txBody>
      <a:bodyPr/>
      <a:lstStyle/>
      <a:p>
        <a:r>
          <a:rPr lang="en-NA"/>
          <a:t>Im not too sure what you mean by this? 
</a:t>
        </a:r>
      </a:p>
    </p188:txBody>
  </p188:cm>
  <p188:cm id="{687787BC-F1CB-3549-95B9-81CB2B852881}" authorId="{F2881222-F6C9-A519-4E84-562D3C85C15B}" created="2023-02-27T12:46:06.925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1042129205" sldId="256"/>
      <ac:spMk id="9" creationId="{00000000-0000-0000-0000-000000000000}"/>
      <ac:txMk cp="289" len="16">
        <ac:context len="351" hash="1580985023"/>
      </ac:txMk>
    </ac:txMkLst>
    <p188:pos x="2030165" y="3784483"/>
    <p188:txBody>
      <a:bodyPr/>
      <a:lstStyle/>
      <a:p>
        <a:r>
          <a:rPr lang="en-NA"/>
          <a:t>Policy alignment with products? Policies related to sustainable harvesting ? </a:t>
        </a:r>
      </a:p>
    </p188:txBody>
  </p188:cm>
</p188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656537F-4D75-48E2-873D-62FB13F20592}" type="doc">
      <dgm:prSet loTypeId="urn:microsoft.com/office/officeart/2005/8/layout/arrow2" loCatId="process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lang="en-US"/>
        </a:p>
      </dgm:t>
    </dgm:pt>
    <dgm:pt modelId="{9557E3C8-1851-4278-BD6E-DD04C790B8E2}">
      <dgm:prSet phldrT="[Text]" custT="1"/>
      <dgm:spPr/>
      <dgm:t>
        <a:bodyPr/>
        <a:lstStyle/>
        <a:p>
          <a:r>
            <a:rPr lang="en-US" sz="2400" dirty="0"/>
            <a:t>+5</a:t>
          </a:r>
        </a:p>
      </dgm:t>
    </dgm:pt>
    <dgm:pt modelId="{E94AF9C2-C553-4056-8831-730EAC22FE1B}" type="parTrans" cxnId="{39D4D559-7B45-4FCA-9D31-6E310E22AC7B}">
      <dgm:prSet/>
      <dgm:spPr/>
      <dgm:t>
        <a:bodyPr/>
        <a:lstStyle/>
        <a:p>
          <a:endParaRPr lang="en-US"/>
        </a:p>
      </dgm:t>
    </dgm:pt>
    <dgm:pt modelId="{5C2077B3-C958-41D9-9C7A-A423CC50BB48}" type="sibTrans" cxnId="{39D4D559-7B45-4FCA-9D31-6E310E22AC7B}">
      <dgm:prSet/>
      <dgm:spPr/>
      <dgm:t>
        <a:bodyPr/>
        <a:lstStyle/>
        <a:p>
          <a:endParaRPr lang="en-US"/>
        </a:p>
      </dgm:t>
    </dgm:pt>
    <dgm:pt modelId="{7504F27E-227A-4F1E-81E0-40DF3704815B}">
      <dgm:prSet phldrT="[Text]" custT="1"/>
      <dgm:spPr/>
      <dgm:t>
        <a:bodyPr/>
        <a:lstStyle/>
        <a:p>
          <a:r>
            <a:rPr lang="en-US" sz="2800" dirty="0"/>
            <a:t> </a:t>
          </a:r>
          <a:r>
            <a:rPr lang="en-US" sz="2400" dirty="0"/>
            <a:t>+10</a:t>
          </a:r>
          <a:endParaRPr lang="en-US" sz="2800" dirty="0"/>
        </a:p>
      </dgm:t>
    </dgm:pt>
    <dgm:pt modelId="{3D4A743E-8194-4759-9295-B9D673A19AAE}" type="parTrans" cxnId="{4774E24C-C4B9-4CD7-8E07-11505E0C4EC5}">
      <dgm:prSet/>
      <dgm:spPr/>
      <dgm:t>
        <a:bodyPr/>
        <a:lstStyle/>
        <a:p>
          <a:endParaRPr lang="en-US"/>
        </a:p>
      </dgm:t>
    </dgm:pt>
    <dgm:pt modelId="{2A40A5D0-2212-48AB-82DA-B3BB5DA17A42}" type="sibTrans" cxnId="{4774E24C-C4B9-4CD7-8E07-11505E0C4EC5}">
      <dgm:prSet/>
      <dgm:spPr/>
      <dgm:t>
        <a:bodyPr/>
        <a:lstStyle/>
        <a:p>
          <a:endParaRPr lang="en-US"/>
        </a:p>
      </dgm:t>
    </dgm:pt>
    <dgm:pt modelId="{D6F70F27-19C8-4FA9-B7DC-81A645CF5A4A}">
      <dgm:prSet phldrT="[Text]" custT="1"/>
      <dgm:spPr/>
      <dgm:t>
        <a:bodyPr/>
        <a:lstStyle/>
        <a:p>
          <a:r>
            <a:rPr lang="en-US" sz="3600" dirty="0"/>
            <a:t>+20</a:t>
          </a:r>
          <a:endParaRPr lang="en-US" sz="4000" dirty="0"/>
        </a:p>
      </dgm:t>
    </dgm:pt>
    <dgm:pt modelId="{3E53806D-F733-4F44-8387-9F2DF14D92B8}" type="parTrans" cxnId="{940A69C4-CAA7-4948-A894-540A79CF7663}">
      <dgm:prSet/>
      <dgm:spPr/>
      <dgm:t>
        <a:bodyPr/>
        <a:lstStyle/>
        <a:p>
          <a:endParaRPr lang="en-US"/>
        </a:p>
      </dgm:t>
    </dgm:pt>
    <dgm:pt modelId="{3C22040E-731E-479B-80F7-9EF1627FB73F}" type="sibTrans" cxnId="{940A69C4-CAA7-4948-A894-540A79CF7663}">
      <dgm:prSet/>
      <dgm:spPr/>
      <dgm:t>
        <a:bodyPr/>
        <a:lstStyle/>
        <a:p>
          <a:endParaRPr lang="en-US"/>
        </a:p>
      </dgm:t>
    </dgm:pt>
    <dgm:pt modelId="{D002E025-920B-42D3-B11D-35389EF6FD1E}">
      <dgm:prSet phldrT="[Text]" custT="1"/>
      <dgm:spPr/>
      <dgm:t>
        <a:bodyPr/>
        <a:lstStyle/>
        <a:p>
          <a:endParaRPr lang="en-US" sz="4000" dirty="0"/>
        </a:p>
        <a:p>
          <a:r>
            <a:rPr lang="en-US" sz="4000" dirty="0"/>
            <a:t>Now</a:t>
          </a:r>
        </a:p>
      </dgm:t>
    </dgm:pt>
    <dgm:pt modelId="{53B57AAA-3EDE-4C27-8DA3-54129B38DDB4}" type="parTrans" cxnId="{477082B3-F94F-4B93-95D9-00C3579909CF}">
      <dgm:prSet/>
      <dgm:spPr/>
      <dgm:t>
        <a:bodyPr/>
        <a:lstStyle/>
        <a:p>
          <a:endParaRPr lang="en-US"/>
        </a:p>
      </dgm:t>
    </dgm:pt>
    <dgm:pt modelId="{F259F56C-C7E8-4712-A790-8D3ADBEBD6CC}" type="sibTrans" cxnId="{477082B3-F94F-4B93-95D9-00C3579909CF}">
      <dgm:prSet/>
      <dgm:spPr/>
      <dgm:t>
        <a:bodyPr/>
        <a:lstStyle/>
        <a:p>
          <a:endParaRPr lang="en-US"/>
        </a:p>
      </dgm:t>
    </dgm:pt>
    <dgm:pt modelId="{1300368A-13FE-48CD-9744-98FEC6622410}" type="pres">
      <dgm:prSet presAssocID="{E656537F-4D75-48E2-873D-62FB13F20592}" presName="arrowDiagram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509286F-C4AE-4B1C-864F-84C657879D0C}" type="pres">
      <dgm:prSet presAssocID="{E656537F-4D75-48E2-873D-62FB13F20592}" presName="arrow" presStyleLbl="bgShp" presStyleIdx="0" presStyleCnt="1" custLinFactNeighborX="189" custLinFactNeighborY="-2039"/>
      <dgm:spPr/>
    </dgm:pt>
    <dgm:pt modelId="{D3A0A2F9-2DF8-415A-A97F-B9EE85E12C88}" type="pres">
      <dgm:prSet presAssocID="{E656537F-4D75-48E2-873D-62FB13F20592}" presName="arrowDiagram4" presStyleCnt="0"/>
      <dgm:spPr/>
    </dgm:pt>
    <dgm:pt modelId="{D2560164-05BB-4E0D-80E8-52E854EFCAB8}" type="pres">
      <dgm:prSet presAssocID="{D002E025-920B-42D3-B11D-35389EF6FD1E}" presName="bullet4a" presStyleLbl="node1" presStyleIdx="0" presStyleCnt="4" custLinFactX="-100000" custLinFactY="100000" custLinFactNeighborX="-116452" custLinFactNeighborY="170918"/>
      <dgm:spPr/>
    </dgm:pt>
    <dgm:pt modelId="{321C309B-3169-4EC0-A87D-CBB61300E6BE}" type="pres">
      <dgm:prSet presAssocID="{D002E025-920B-42D3-B11D-35389EF6FD1E}" presName="textBox4a" presStyleLbl="revTx" presStyleIdx="0" presStyleCnt="4" custLinFactNeighborX="-47018" custLinFactNeighborY="3554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3C0168-8A13-407D-BF32-1296EC696B90}" type="pres">
      <dgm:prSet presAssocID="{9557E3C8-1851-4278-BD6E-DD04C790B8E2}" presName="bullet4b" presStyleLbl="node1" presStyleIdx="1" presStyleCnt="4"/>
      <dgm:spPr/>
    </dgm:pt>
    <dgm:pt modelId="{90DE3E72-B4E7-4DDF-9D8B-CB0D64FD0E3C}" type="pres">
      <dgm:prSet presAssocID="{9557E3C8-1851-4278-BD6E-DD04C790B8E2}" presName="textBox4b" presStyleLbl="revTx" presStyleIdx="1" presStyleCnt="4" custLinFactNeighborX="-18475" custLinFactNeighborY="-577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C07A0A-E03C-474C-A170-CC7A136B2ECB}" type="pres">
      <dgm:prSet presAssocID="{7504F27E-227A-4F1E-81E0-40DF3704815B}" presName="bullet4c" presStyleLbl="node1" presStyleIdx="2" presStyleCnt="4" custLinFactNeighborX="-17388" custLinFactNeighborY="-5249"/>
      <dgm:spPr/>
    </dgm:pt>
    <dgm:pt modelId="{5D800EE5-D5BC-4553-B6E2-83809686FCFC}" type="pres">
      <dgm:prSet presAssocID="{7504F27E-227A-4F1E-81E0-40DF3704815B}" presName="textBox4c" presStyleLbl="revTx" presStyleIdx="2" presStyleCnt="4" custLinFactNeighborX="-31531" custLinFactNeighborY="-586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8B0113-00FD-4AE6-95F8-ACFDE2BAF507}" type="pres">
      <dgm:prSet presAssocID="{D6F70F27-19C8-4FA9-B7DC-81A645CF5A4A}" presName="bullet4d" presStyleLbl="node1" presStyleIdx="3" presStyleCnt="4" custLinFactNeighborX="88234" custLinFactNeighborY="-76271"/>
      <dgm:spPr/>
    </dgm:pt>
    <dgm:pt modelId="{80444DF4-03C2-4433-B549-9B89870186BE}" type="pres">
      <dgm:prSet presAssocID="{D6F70F27-19C8-4FA9-B7DC-81A645CF5A4A}" presName="textBox4d" presStyleLbl="revTx" presStyleIdx="3" presStyleCnt="4" custLinFactNeighborX="-4806" custLinFactNeighborY="-1841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40A69C4-CAA7-4948-A894-540A79CF7663}" srcId="{E656537F-4D75-48E2-873D-62FB13F20592}" destId="{D6F70F27-19C8-4FA9-B7DC-81A645CF5A4A}" srcOrd="3" destOrd="0" parTransId="{3E53806D-F733-4F44-8387-9F2DF14D92B8}" sibTransId="{3C22040E-731E-479B-80F7-9EF1627FB73F}"/>
    <dgm:cxn modelId="{39D4D559-7B45-4FCA-9D31-6E310E22AC7B}" srcId="{E656537F-4D75-48E2-873D-62FB13F20592}" destId="{9557E3C8-1851-4278-BD6E-DD04C790B8E2}" srcOrd="1" destOrd="0" parTransId="{E94AF9C2-C553-4056-8831-730EAC22FE1B}" sibTransId="{5C2077B3-C958-41D9-9C7A-A423CC50BB48}"/>
    <dgm:cxn modelId="{477082B3-F94F-4B93-95D9-00C3579909CF}" srcId="{E656537F-4D75-48E2-873D-62FB13F20592}" destId="{D002E025-920B-42D3-B11D-35389EF6FD1E}" srcOrd="0" destOrd="0" parTransId="{53B57AAA-3EDE-4C27-8DA3-54129B38DDB4}" sibTransId="{F259F56C-C7E8-4712-A790-8D3ADBEBD6CC}"/>
    <dgm:cxn modelId="{6251BF7E-F8FE-4DF4-94F4-AA84FF288CA6}" type="presOf" srcId="{E656537F-4D75-48E2-873D-62FB13F20592}" destId="{1300368A-13FE-48CD-9744-98FEC6622410}" srcOrd="0" destOrd="0" presId="urn:microsoft.com/office/officeart/2005/8/layout/arrow2"/>
    <dgm:cxn modelId="{ACCCD2E0-7000-4D47-9C89-554FDB2055FC}" type="presOf" srcId="{D002E025-920B-42D3-B11D-35389EF6FD1E}" destId="{321C309B-3169-4EC0-A87D-CBB61300E6BE}" srcOrd="0" destOrd="0" presId="urn:microsoft.com/office/officeart/2005/8/layout/arrow2"/>
    <dgm:cxn modelId="{1415F197-E8FC-41B9-A141-CAA3E7804592}" type="presOf" srcId="{9557E3C8-1851-4278-BD6E-DD04C790B8E2}" destId="{90DE3E72-B4E7-4DDF-9D8B-CB0D64FD0E3C}" srcOrd="0" destOrd="0" presId="urn:microsoft.com/office/officeart/2005/8/layout/arrow2"/>
    <dgm:cxn modelId="{DCF1DB3A-EC79-447E-BC40-F5E50D98C8CD}" type="presOf" srcId="{D6F70F27-19C8-4FA9-B7DC-81A645CF5A4A}" destId="{80444DF4-03C2-4433-B549-9B89870186BE}" srcOrd="0" destOrd="0" presId="urn:microsoft.com/office/officeart/2005/8/layout/arrow2"/>
    <dgm:cxn modelId="{AEA99AC3-B236-4D4B-98CF-92B8CEFD9A9D}" type="presOf" srcId="{7504F27E-227A-4F1E-81E0-40DF3704815B}" destId="{5D800EE5-D5BC-4553-B6E2-83809686FCFC}" srcOrd="0" destOrd="0" presId="urn:microsoft.com/office/officeart/2005/8/layout/arrow2"/>
    <dgm:cxn modelId="{4774E24C-C4B9-4CD7-8E07-11505E0C4EC5}" srcId="{E656537F-4D75-48E2-873D-62FB13F20592}" destId="{7504F27E-227A-4F1E-81E0-40DF3704815B}" srcOrd="2" destOrd="0" parTransId="{3D4A743E-8194-4759-9295-B9D673A19AAE}" sibTransId="{2A40A5D0-2212-48AB-82DA-B3BB5DA17A42}"/>
    <dgm:cxn modelId="{436CC6A0-44ED-4932-830B-4D2B9025EF8C}" type="presParOf" srcId="{1300368A-13FE-48CD-9744-98FEC6622410}" destId="{A509286F-C4AE-4B1C-864F-84C657879D0C}" srcOrd="0" destOrd="0" presId="urn:microsoft.com/office/officeart/2005/8/layout/arrow2"/>
    <dgm:cxn modelId="{9C041DE7-1E98-4834-B4AB-84E8BD2A057C}" type="presParOf" srcId="{1300368A-13FE-48CD-9744-98FEC6622410}" destId="{D3A0A2F9-2DF8-415A-A97F-B9EE85E12C88}" srcOrd="1" destOrd="0" presId="urn:microsoft.com/office/officeart/2005/8/layout/arrow2"/>
    <dgm:cxn modelId="{FAA1BA86-D855-4100-B8DE-06A6894DAE54}" type="presParOf" srcId="{D3A0A2F9-2DF8-415A-A97F-B9EE85E12C88}" destId="{D2560164-05BB-4E0D-80E8-52E854EFCAB8}" srcOrd="0" destOrd="0" presId="urn:microsoft.com/office/officeart/2005/8/layout/arrow2"/>
    <dgm:cxn modelId="{883CEF28-E5AD-41C0-9DAB-D673CE37B1CB}" type="presParOf" srcId="{D3A0A2F9-2DF8-415A-A97F-B9EE85E12C88}" destId="{321C309B-3169-4EC0-A87D-CBB61300E6BE}" srcOrd="1" destOrd="0" presId="urn:microsoft.com/office/officeart/2005/8/layout/arrow2"/>
    <dgm:cxn modelId="{5B4A101E-A6D6-4A35-8E98-4866620EF3B7}" type="presParOf" srcId="{D3A0A2F9-2DF8-415A-A97F-B9EE85E12C88}" destId="{B33C0168-8A13-407D-BF32-1296EC696B90}" srcOrd="2" destOrd="0" presId="urn:microsoft.com/office/officeart/2005/8/layout/arrow2"/>
    <dgm:cxn modelId="{BD51AC16-018D-4D7C-800C-A9CD3807435F}" type="presParOf" srcId="{D3A0A2F9-2DF8-415A-A97F-B9EE85E12C88}" destId="{90DE3E72-B4E7-4DDF-9D8B-CB0D64FD0E3C}" srcOrd="3" destOrd="0" presId="urn:microsoft.com/office/officeart/2005/8/layout/arrow2"/>
    <dgm:cxn modelId="{929CC9ED-F7F2-458E-945D-08143600F9A5}" type="presParOf" srcId="{D3A0A2F9-2DF8-415A-A97F-B9EE85E12C88}" destId="{C9C07A0A-E03C-474C-A170-CC7A136B2ECB}" srcOrd="4" destOrd="0" presId="urn:microsoft.com/office/officeart/2005/8/layout/arrow2"/>
    <dgm:cxn modelId="{0D331C6A-3421-4315-80C2-FFCB232D27D0}" type="presParOf" srcId="{D3A0A2F9-2DF8-415A-A97F-B9EE85E12C88}" destId="{5D800EE5-D5BC-4553-B6E2-83809686FCFC}" srcOrd="5" destOrd="0" presId="urn:microsoft.com/office/officeart/2005/8/layout/arrow2"/>
    <dgm:cxn modelId="{8E8CEDBA-2385-4B16-88AD-E59980A3E2A5}" type="presParOf" srcId="{D3A0A2F9-2DF8-415A-A97F-B9EE85E12C88}" destId="{C48B0113-00FD-4AE6-95F8-ACFDE2BAF507}" srcOrd="6" destOrd="0" presId="urn:microsoft.com/office/officeart/2005/8/layout/arrow2"/>
    <dgm:cxn modelId="{3D18641F-C5C0-4A08-A4C7-BC5AD129B251}" type="presParOf" srcId="{D3A0A2F9-2DF8-415A-A97F-B9EE85E12C88}" destId="{80444DF4-03C2-4433-B549-9B89870186BE}" srcOrd="7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09286F-C4AE-4B1C-864F-84C657879D0C}">
      <dsp:nvSpPr>
        <dsp:cNvPr id="0" name=""/>
        <dsp:cNvSpPr/>
      </dsp:nvSpPr>
      <dsp:spPr>
        <a:xfrm>
          <a:off x="849526" y="0"/>
          <a:ext cx="10414326" cy="6508954"/>
        </a:xfrm>
        <a:prstGeom prst="swooshArrow">
          <a:avLst>
            <a:gd name="adj1" fmla="val 25000"/>
            <a:gd name="adj2" fmla="val 2500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2560164-05BB-4E0D-80E8-52E854EFCAB8}">
      <dsp:nvSpPr>
        <dsp:cNvPr id="0" name=""/>
        <dsp:cNvSpPr/>
      </dsp:nvSpPr>
      <dsp:spPr>
        <a:xfrm>
          <a:off x="1337188" y="5488986"/>
          <a:ext cx="239529" cy="239529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1C309B-3169-4EC0-A87D-CBB61300E6BE}">
      <dsp:nvSpPr>
        <dsp:cNvPr id="0" name=""/>
        <dsp:cNvSpPr/>
      </dsp:nvSpPr>
      <dsp:spPr>
        <a:xfrm>
          <a:off x="1138099" y="4959822"/>
          <a:ext cx="1780849" cy="15491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6922" tIns="0" rIns="0" bIns="0" numCol="1" spcCol="1270" anchor="t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4000" kern="1200" dirty="0"/>
        </a:p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/>
            <a:t>Now</a:t>
          </a:r>
        </a:p>
      </dsp:txBody>
      <dsp:txXfrm>
        <a:off x="1138099" y="4959822"/>
        <a:ext cx="1780849" cy="1549131"/>
      </dsp:txXfrm>
    </dsp:sp>
    <dsp:sp modelId="{B33C0168-8A13-407D-BF32-1296EC696B90}">
      <dsp:nvSpPr>
        <dsp:cNvPr id="0" name=""/>
        <dsp:cNvSpPr/>
      </dsp:nvSpPr>
      <dsp:spPr>
        <a:xfrm>
          <a:off x="3547982" y="3326075"/>
          <a:ext cx="416573" cy="416573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DE3E72-B4E7-4DDF-9D8B-CB0D64FD0E3C}">
      <dsp:nvSpPr>
        <dsp:cNvPr id="0" name=""/>
        <dsp:cNvSpPr/>
      </dsp:nvSpPr>
      <dsp:spPr>
        <a:xfrm>
          <a:off x="3352219" y="3362638"/>
          <a:ext cx="2187008" cy="29745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0733" tIns="0" rIns="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/>
            <a:t>+5</a:t>
          </a:r>
        </a:p>
      </dsp:txBody>
      <dsp:txXfrm>
        <a:off x="3352219" y="3362638"/>
        <a:ext cx="2187008" cy="2974591"/>
      </dsp:txXfrm>
    </dsp:sp>
    <dsp:sp modelId="{C9C07A0A-E03C-474C-A170-CC7A136B2ECB}">
      <dsp:nvSpPr>
        <dsp:cNvPr id="0" name=""/>
        <dsp:cNvSpPr/>
      </dsp:nvSpPr>
      <dsp:spPr>
        <a:xfrm>
          <a:off x="5612980" y="2181468"/>
          <a:ext cx="551959" cy="551959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D800EE5-D5BC-4553-B6E2-83809686FCFC}">
      <dsp:nvSpPr>
        <dsp:cNvPr id="0" name=""/>
        <dsp:cNvSpPr/>
      </dsp:nvSpPr>
      <dsp:spPr>
        <a:xfrm>
          <a:off x="5295349" y="2250498"/>
          <a:ext cx="2187008" cy="40225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472" tIns="0" rIns="0" bIns="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/>
            <a:t> </a:t>
          </a:r>
          <a:r>
            <a:rPr lang="en-US" sz="2400" kern="1200" dirty="0"/>
            <a:t>+10</a:t>
          </a:r>
          <a:endParaRPr lang="en-US" sz="2800" kern="1200" dirty="0"/>
        </a:p>
      </dsp:txBody>
      <dsp:txXfrm>
        <a:off x="5295349" y="2250498"/>
        <a:ext cx="2187008" cy="4022533"/>
      </dsp:txXfrm>
    </dsp:sp>
    <dsp:sp modelId="{C48B0113-00FD-4AE6-95F8-ACFDE2BAF507}">
      <dsp:nvSpPr>
        <dsp:cNvPr id="0" name=""/>
        <dsp:cNvSpPr/>
      </dsp:nvSpPr>
      <dsp:spPr>
        <a:xfrm>
          <a:off x="8715010" y="908364"/>
          <a:ext cx="739417" cy="739417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0444DF4-03C2-4433-B549-9B89870186BE}">
      <dsp:nvSpPr>
        <dsp:cNvPr id="0" name=""/>
        <dsp:cNvSpPr/>
      </dsp:nvSpPr>
      <dsp:spPr>
        <a:xfrm>
          <a:off x="8327193" y="982620"/>
          <a:ext cx="2187008" cy="46669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1802" tIns="0" rIns="0" bIns="0" numCol="1" spcCol="1270" anchor="t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/>
            <a:t>+20</a:t>
          </a:r>
          <a:endParaRPr lang="en-US" sz="4000" kern="1200" dirty="0"/>
        </a:p>
      </dsp:txBody>
      <dsp:txXfrm>
        <a:off x="8327193" y="982620"/>
        <a:ext cx="2187008" cy="46669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F2BCF-DCD9-44EC-A048-D0E7470DFDB0}" type="datetimeFigureOut">
              <a:rPr lang="en-GB" smtClean="0"/>
              <a:t>27/02/2023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87E60-E909-45A7-AA2E-57273AE3A2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15659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F2BCF-DCD9-44EC-A048-D0E7470DFDB0}" type="datetimeFigureOut">
              <a:rPr lang="en-GB" smtClean="0"/>
              <a:t>27/02/2023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87E60-E909-45A7-AA2E-57273AE3A2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3127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F2BCF-DCD9-44EC-A048-D0E7470DFDB0}" type="datetimeFigureOut">
              <a:rPr lang="en-GB" smtClean="0"/>
              <a:t>27/02/2023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87E60-E909-45A7-AA2E-57273AE3A2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8932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F2BCF-DCD9-44EC-A048-D0E7470DFDB0}" type="datetimeFigureOut">
              <a:rPr lang="en-GB" smtClean="0"/>
              <a:t>27/02/2023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87E60-E909-45A7-AA2E-57273AE3A2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403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F2BCF-DCD9-44EC-A048-D0E7470DFDB0}" type="datetimeFigureOut">
              <a:rPr lang="en-GB" smtClean="0"/>
              <a:t>27/02/2023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87E60-E909-45A7-AA2E-57273AE3A2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76165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F2BCF-DCD9-44EC-A048-D0E7470DFDB0}" type="datetimeFigureOut">
              <a:rPr lang="en-GB" smtClean="0"/>
              <a:t>27/02/2023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87E60-E909-45A7-AA2E-57273AE3A2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74015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F2BCF-DCD9-44EC-A048-D0E7470DFDB0}" type="datetimeFigureOut">
              <a:rPr lang="en-GB" smtClean="0"/>
              <a:t>27/02/2023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87E60-E909-45A7-AA2E-57273AE3A2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33766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F2BCF-DCD9-44EC-A048-D0E7470DFDB0}" type="datetimeFigureOut">
              <a:rPr lang="en-GB" smtClean="0"/>
              <a:t>27/02/2023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87E60-E909-45A7-AA2E-57273AE3A2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2819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F2BCF-DCD9-44EC-A048-D0E7470DFDB0}" type="datetimeFigureOut">
              <a:rPr lang="en-GB" smtClean="0"/>
              <a:t>27/02/2023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87E60-E909-45A7-AA2E-57273AE3A2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73633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F2BCF-DCD9-44EC-A048-D0E7470DFDB0}" type="datetimeFigureOut">
              <a:rPr lang="en-GB" smtClean="0"/>
              <a:t>27/02/2023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87E60-E909-45A7-AA2E-57273AE3A2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05159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F2BCF-DCD9-44EC-A048-D0E7470DFDB0}" type="datetimeFigureOut">
              <a:rPr lang="en-GB" smtClean="0"/>
              <a:t>27/02/2023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87E60-E909-45A7-AA2E-57273AE3A2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88968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7F2BCF-DCD9-44EC-A048-D0E7470DFDB0}" type="datetimeFigureOut">
              <a:rPr lang="en-GB" smtClean="0"/>
              <a:t>27/02/2023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B87E60-E909-45A7-AA2E-57273AE3A2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88773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microsoft.com/office/2018/10/relationships/comments" Target="../comments/modernComment_100_3E1DA135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56073790"/>
              </p:ext>
            </p:extLst>
          </p:nvPr>
        </p:nvGraphicFramePr>
        <p:xfrm>
          <a:off x="265471" y="216311"/>
          <a:ext cx="12074013" cy="65089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70083" y="811056"/>
            <a:ext cx="2524826" cy="397031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>
                <a:solidFill>
                  <a:prstClr val="black"/>
                </a:solidFill>
                <a:latin typeface="Calibri" panose="020F0502020204030204"/>
              </a:rPr>
              <a:t>Experience on small to medium scale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</a:t>
            </a:r>
            <a:r>
              <a:rPr kumimoji="0" lang="en-GB" sz="1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(bio)refinery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baseline="0" dirty="0">
                <a:solidFill>
                  <a:prstClr val="black"/>
                </a:solidFill>
                <a:latin typeface="Calibri" panose="020F0502020204030204"/>
              </a:rPr>
              <a:t>No</a:t>
            </a:r>
            <a:r>
              <a:rPr lang="en-GB" dirty="0">
                <a:solidFill>
                  <a:prstClr val="black"/>
                </a:solidFill>
                <a:latin typeface="Calibri" panose="020F0502020204030204"/>
              </a:rPr>
              <a:t> policy on biofuels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Management</a:t>
            </a:r>
            <a:r>
              <a:rPr kumimoji="0" lang="en-GB" sz="1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plan + harvesting permit policy in place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baseline="0" dirty="0">
                <a:solidFill>
                  <a:prstClr val="black"/>
                </a:solidFill>
                <a:latin typeface="Calibri" panose="020F0502020204030204"/>
              </a:rPr>
              <a:t>Basic</a:t>
            </a:r>
            <a:r>
              <a:rPr lang="en-GB" dirty="0">
                <a:solidFill>
                  <a:prstClr val="black"/>
                </a:solidFill>
                <a:latin typeface="Calibri" panose="020F0502020204030204"/>
              </a:rPr>
              <a:t> infrastructure in place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 local market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>
                <a:solidFill>
                  <a:prstClr val="black"/>
                </a:solidFill>
                <a:latin typeface="Calibri" panose="020F0502020204030204"/>
              </a:rPr>
              <a:t>No investors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sustainability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goals for existing industries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187336" y="1958568"/>
            <a:ext cx="3735512" cy="480131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noProof="0" dirty="0">
                <a:solidFill>
                  <a:schemeClr val="bg1"/>
                </a:solidFill>
                <a:latin typeface="Calibri" panose="020F0502020204030204"/>
              </a:rPr>
              <a:t>Mix of problematic species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Inclusive:</a:t>
            </a:r>
            <a:r>
              <a:rPr kumimoji="0" lang="en-GB" sz="1800" b="0" i="0" u="none" strike="noStrike" kern="1200" cap="none" spc="0" normalizeH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everybody opportunity to supply biomass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>
                <a:solidFill>
                  <a:schemeClr val="bg1"/>
                </a:solidFill>
                <a:latin typeface="Calibri" panose="020F0502020204030204"/>
              </a:rPr>
              <a:t>Combi of long term + flexible contracts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Combi of centra</a:t>
            </a:r>
            <a:r>
              <a:rPr lang="en-GB" dirty="0">
                <a:solidFill>
                  <a:schemeClr val="bg1"/>
                </a:solidFill>
                <a:latin typeface="Calibri" panose="020F0502020204030204"/>
              </a:rPr>
              <a:t>l hub+ mobile chipping units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>
                <a:solidFill>
                  <a:schemeClr val="bg1"/>
                </a:solidFill>
                <a:latin typeface="Calibri" panose="020F0502020204030204"/>
              </a:rPr>
              <a:t>Harvest, chipping, transport: SME’s/associations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>
                <a:solidFill>
                  <a:schemeClr val="bg1"/>
                </a:solidFill>
                <a:latin typeface="Calibri" panose="020F0502020204030204"/>
              </a:rPr>
              <a:t>Biofuel = key anchor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Process + production in Namibia (maximum value addition)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>
                <a:solidFill>
                  <a:schemeClr val="bg1"/>
                </a:solidFill>
                <a:latin typeface="Calibri" panose="020F0502020204030204"/>
              </a:rPr>
              <a:t>Policy </a:t>
            </a:r>
            <a:r>
              <a:rPr lang="en-GB" dirty="0" smtClean="0">
                <a:solidFill>
                  <a:schemeClr val="bg1"/>
                </a:solidFill>
                <a:latin typeface="Calibri" panose="020F0502020204030204"/>
              </a:rPr>
              <a:t>alignment between relevant ministries</a:t>
            </a:r>
            <a:endParaRPr kumimoji="0" lang="en-GB" sz="1800" b="0" i="0" u="none" strike="noStrike" kern="1200" cap="none" spc="0" normalizeH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>
                <a:solidFill>
                  <a:schemeClr val="bg1"/>
                </a:solidFill>
                <a:latin typeface="Calibri" panose="020F0502020204030204"/>
              </a:rPr>
              <a:t>Impact: rangeland restoration, job creation</a:t>
            </a:r>
            <a:endParaRPr kumimoji="0" lang="en-GB" sz="1800" b="0" i="0" u="none" strike="noStrike" kern="1200" cap="none" spc="0" normalizeH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020342" y="806245"/>
            <a:ext cx="2628290" cy="250722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marR="0" lvl="0" indent="-2857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Biomass supply model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dirty="0">
                <a:solidFill>
                  <a:schemeClr val="tx1"/>
                </a:solidFill>
              </a:rPr>
              <a:t>Proof of concept whole value chain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>
                <a:solidFill>
                  <a:schemeClr val="tx1"/>
                </a:solidFill>
                <a:latin typeface="Calibri" panose="020F0502020204030204"/>
              </a:rPr>
              <a:t>Technology + skills development</a:t>
            </a:r>
          </a:p>
          <a:p>
            <a:pPr marL="285750" marR="0" lvl="0" indent="-2857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>
                <a:solidFill>
                  <a:schemeClr val="tx1"/>
                </a:solidFill>
                <a:latin typeface="Calibri" panose="020F0502020204030204"/>
              </a:rPr>
              <a:t>Processing + harvesting equipment (cost efficient)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878452" y="806245"/>
            <a:ext cx="2213496" cy="138195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dirty="0">
                <a:solidFill>
                  <a:schemeClr val="bg1"/>
                </a:solidFill>
              </a:rPr>
              <a:t>Start with production on 1 location (</a:t>
            </a:r>
            <a:r>
              <a:rPr lang="en-GB" dirty="0" err="1">
                <a:solidFill>
                  <a:schemeClr val="bg1"/>
                </a:solidFill>
              </a:rPr>
              <a:t>Otjiwarongo</a:t>
            </a:r>
            <a:r>
              <a:rPr lang="en-GB" dirty="0">
                <a:solidFill>
                  <a:schemeClr val="bg1"/>
                </a:solidFill>
              </a:rPr>
              <a:t>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878452" y="3348088"/>
            <a:ext cx="2105342" cy="341179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marR="0" lvl="0" indent="-2857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>
                <a:solidFill>
                  <a:schemeClr val="bg1"/>
                </a:solidFill>
                <a:latin typeface="Calibri" panose="020F0502020204030204"/>
              </a:rPr>
              <a:t>Pilot investigates more details (e.g. by-product </a:t>
            </a:r>
            <a:r>
              <a:rPr lang="en-GB" dirty="0" err="1">
                <a:solidFill>
                  <a:schemeClr val="bg1"/>
                </a:solidFill>
                <a:latin typeface="Calibri" panose="020F0502020204030204"/>
              </a:rPr>
              <a:t>valorization</a:t>
            </a:r>
            <a:r>
              <a:rPr lang="en-GB" dirty="0">
                <a:solidFill>
                  <a:schemeClr val="bg1"/>
                </a:solidFill>
                <a:latin typeface="Calibri" panose="020F0502020204030204"/>
              </a:rPr>
              <a:t>)</a:t>
            </a:r>
          </a:p>
          <a:p>
            <a:pPr marL="285750" marR="0" lvl="0" indent="-2857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Expand policies to other products similar to</a:t>
            </a:r>
            <a:r>
              <a:rPr kumimoji="0" lang="en-GB" sz="1800" b="0" i="0" u="none" strike="noStrike" kern="1200" cap="none" spc="0" normalizeH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anchor product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070841" y="3987185"/>
            <a:ext cx="2618458" cy="277269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marR="0" lvl="0" indent="-2857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Test feedstock characteristics</a:t>
            </a:r>
            <a:r>
              <a:rPr kumimoji="0" lang="en-GB" sz="18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(mix of species)</a:t>
            </a:r>
          </a:p>
          <a:p>
            <a:pPr marL="285750" marR="0" lvl="0" indent="-2857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baseline="0" dirty="0">
                <a:solidFill>
                  <a:schemeClr val="tx1"/>
                </a:solidFill>
                <a:latin typeface="Calibri" panose="020F0502020204030204"/>
              </a:rPr>
              <a:t>Market</a:t>
            </a:r>
            <a:r>
              <a:rPr lang="en-GB" dirty="0">
                <a:solidFill>
                  <a:schemeClr val="tx1"/>
                </a:solidFill>
                <a:latin typeface="Calibri" panose="020F0502020204030204"/>
              </a:rPr>
              <a:t> + product research</a:t>
            </a:r>
          </a:p>
          <a:p>
            <a:pPr marL="285750" marR="0" lvl="0" indent="-2857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Trials</a:t>
            </a:r>
            <a:r>
              <a:rPr kumimoji="0" lang="en-GB" sz="18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(small pilots)</a:t>
            </a:r>
          </a:p>
          <a:p>
            <a:pPr marL="285750" marR="0" lvl="0" indent="-2857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baseline="0" dirty="0">
                <a:solidFill>
                  <a:schemeClr val="tx1"/>
                </a:solidFill>
                <a:latin typeface="Calibri" panose="020F0502020204030204"/>
              </a:rPr>
              <a:t>Create political</a:t>
            </a:r>
            <a:r>
              <a:rPr lang="en-GB" dirty="0">
                <a:solidFill>
                  <a:schemeClr val="tx1"/>
                </a:solidFill>
                <a:latin typeface="Calibri" panose="020F0502020204030204"/>
              </a:rPr>
              <a:t> will </a:t>
            </a:r>
          </a:p>
          <a:p>
            <a:pPr marL="285750" marR="0" lvl="0" indent="-2857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</a:rPr>
              <a:t>Policies enabling anchor product 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68315464-609F-E06C-BEEA-E20FDF1B13A1}"/>
              </a:ext>
            </a:extLst>
          </p:cNvPr>
          <p:cNvSpPr txBox="1">
            <a:spLocks/>
          </p:cNvSpPr>
          <p:nvPr/>
        </p:nvSpPr>
        <p:spPr>
          <a:xfrm>
            <a:off x="76318" y="637478"/>
            <a:ext cx="5192631" cy="54208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154780" y="181694"/>
            <a:ext cx="10775071" cy="490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marL="0" marR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244600" algn="l"/>
              </a:tabLst>
              <a:defRPr sz="3200" b="0" i="0" u="none" strike="noStrike" cap="none" spc="0" baseline="0">
                <a:solidFill>
                  <a:schemeClr val="accent1"/>
                </a:solidFill>
                <a:uFillTx/>
                <a:latin typeface="Roboto Slab Regular Regular"/>
                <a:ea typeface="Roboto Slab Regular Regular"/>
                <a:cs typeface="Roboto Slab Regular Regular"/>
                <a:sym typeface="Roboto Slab Regular Regular"/>
              </a:defRPr>
            </a:lvl1pPr>
            <a:lvl2pPr marL="0" marR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244600" algn="l"/>
              </a:tabLst>
              <a:defRPr sz="3200" b="0" i="0" u="none" strike="noStrike" cap="none" spc="0" baseline="0">
                <a:solidFill>
                  <a:schemeClr val="accent1"/>
                </a:solidFill>
                <a:uFillTx/>
                <a:latin typeface="Roboto Slab Regular Regular"/>
                <a:ea typeface="Roboto Slab Regular Regular"/>
                <a:cs typeface="Roboto Slab Regular Regular"/>
                <a:sym typeface="Roboto Slab Regular Regular"/>
              </a:defRPr>
            </a:lvl2pPr>
            <a:lvl3pPr marL="0" marR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244600" algn="l"/>
              </a:tabLst>
              <a:defRPr sz="3200" b="0" i="0" u="none" strike="noStrike" cap="none" spc="0" baseline="0">
                <a:solidFill>
                  <a:schemeClr val="accent1"/>
                </a:solidFill>
                <a:uFillTx/>
                <a:latin typeface="Roboto Slab Regular Regular"/>
                <a:ea typeface="Roboto Slab Regular Regular"/>
                <a:cs typeface="Roboto Slab Regular Regular"/>
                <a:sym typeface="Roboto Slab Regular Regular"/>
              </a:defRPr>
            </a:lvl3pPr>
            <a:lvl4pPr marL="0" marR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244600" algn="l"/>
              </a:tabLst>
              <a:defRPr sz="3200" b="0" i="0" u="none" strike="noStrike" cap="none" spc="0" baseline="0">
                <a:solidFill>
                  <a:schemeClr val="accent1"/>
                </a:solidFill>
                <a:uFillTx/>
                <a:latin typeface="Roboto Slab Regular Regular"/>
                <a:ea typeface="Roboto Slab Regular Regular"/>
                <a:cs typeface="Roboto Slab Regular Regular"/>
                <a:sym typeface="Roboto Slab Regular Regular"/>
              </a:defRPr>
            </a:lvl4pPr>
            <a:lvl5pPr marL="0" marR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244600" algn="l"/>
              </a:tabLst>
              <a:defRPr sz="3200" b="0" i="0" u="none" strike="noStrike" cap="none" spc="0" baseline="0">
                <a:solidFill>
                  <a:schemeClr val="accent1"/>
                </a:solidFill>
                <a:uFillTx/>
                <a:latin typeface="Roboto Slab Regular Regular"/>
                <a:ea typeface="Roboto Slab Regular Regular"/>
                <a:cs typeface="Roboto Slab Regular Regular"/>
                <a:sym typeface="Roboto Slab Regular Regular"/>
              </a:defRPr>
            </a:lvl5pPr>
            <a:lvl6pPr marL="0" marR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244600" algn="l"/>
              </a:tabLst>
              <a:defRPr sz="3200" b="0" i="0" u="none" strike="noStrike" cap="none" spc="0" baseline="0">
                <a:solidFill>
                  <a:schemeClr val="accent1"/>
                </a:solidFill>
                <a:uFillTx/>
                <a:latin typeface="Roboto Slab Regular Regular"/>
                <a:ea typeface="Roboto Slab Regular Regular"/>
                <a:cs typeface="Roboto Slab Regular Regular"/>
                <a:sym typeface="Roboto Slab Regular Regular"/>
              </a:defRPr>
            </a:lvl6pPr>
            <a:lvl7pPr marL="0" marR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244600" algn="l"/>
              </a:tabLst>
              <a:defRPr sz="3200" b="0" i="0" u="none" strike="noStrike" cap="none" spc="0" baseline="0">
                <a:solidFill>
                  <a:schemeClr val="accent1"/>
                </a:solidFill>
                <a:uFillTx/>
                <a:latin typeface="Roboto Slab Regular Regular"/>
                <a:ea typeface="Roboto Slab Regular Regular"/>
                <a:cs typeface="Roboto Slab Regular Regular"/>
                <a:sym typeface="Roboto Slab Regular Regular"/>
              </a:defRPr>
            </a:lvl7pPr>
            <a:lvl8pPr marL="0" marR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244600" algn="l"/>
              </a:tabLst>
              <a:defRPr sz="3200" b="0" i="0" u="none" strike="noStrike" cap="none" spc="0" baseline="0">
                <a:solidFill>
                  <a:schemeClr val="accent1"/>
                </a:solidFill>
                <a:uFillTx/>
                <a:latin typeface="Roboto Slab Regular Regular"/>
                <a:ea typeface="Roboto Slab Regular Regular"/>
                <a:cs typeface="Roboto Slab Regular Regular"/>
                <a:sym typeface="Roboto Slab Regular Regular"/>
              </a:defRPr>
            </a:lvl8pPr>
            <a:lvl9pPr marL="0" marR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244600" algn="l"/>
              </a:tabLst>
              <a:defRPr sz="3200" b="0" i="0" u="none" strike="noStrike" cap="none" spc="0" baseline="0">
                <a:solidFill>
                  <a:schemeClr val="accent1"/>
                </a:solidFill>
                <a:uFillTx/>
                <a:latin typeface="Roboto Slab Regular Regular"/>
                <a:ea typeface="Roboto Slab Regular Regular"/>
                <a:cs typeface="Roboto Slab Regular Regular"/>
                <a:sym typeface="Roboto Slab Regular Regular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244600" algn="l"/>
              </a:tabLst>
              <a:defRPr/>
            </a:pPr>
            <a:r>
              <a:rPr kumimoji="0" lang="en-GB" sz="3200" b="0" i="0" u="none" strike="noStrike" kern="0" cap="none" spc="0" normalizeH="0" baseline="0" noProof="0" dirty="0">
                <a:ln>
                  <a:noFill/>
                </a:ln>
                <a:solidFill>
                  <a:srgbClr val="00A6D6"/>
                </a:solidFill>
                <a:effectLst/>
                <a:uLnTx/>
                <a:uFillTx/>
                <a:latin typeface="Roboto Slab Regular Regular"/>
                <a:sym typeface="Roboto Slab Regular Regular"/>
              </a:rPr>
              <a:t>Summary of the Roadmaps</a:t>
            </a:r>
          </a:p>
        </p:txBody>
      </p:sp>
    </p:spTree>
    <p:extLst>
      <p:ext uri="{BB962C8B-B14F-4D97-AF65-F5344CB8AC3E}">
        <p14:creationId xmlns:p14="http://schemas.microsoft.com/office/powerpoint/2010/main" val="1042129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9" grpId="0" animBg="1"/>
      <p:bldP spid="2" grpId="0" animBg="1"/>
      <p:bldP spid="17" grpId="0" animBg="1"/>
      <p:bldP spid="18" grpId="0" animBg="1"/>
      <p:bldP spid="19" grpId="0" animBg="1"/>
    </p:bldLst>
  </p:timing>
  <p:extLst mod="1">
    <p:ext uri="{6950BFC3-D8DA-4A85-94F7-54DA5524770B}">
      <p188:commentRel xmlns:p188="http://schemas.microsoft.com/office/powerpoint/2018/8/main" xmlns="" r:id="rId7"/>
    </p:ext>
  </p:extLs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180</Words>
  <Application>Microsoft Office PowerPoint</Application>
  <PresentationFormat>Widescreen</PresentationFormat>
  <Paragraphs>35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Roboto Slab Regular Regular</vt:lpstr>
      <vt:lpstr>Office Theme</vt:lpstr>
      <vt:lpstr>PowerPoint Presentation</vt:lpstr>
    </vt:vector>
  </TitlesOfParts>
  <Company>TU Delft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Susan van der Veen</dc:creator>
  <cp:lastModifiedBy>Susan van der Veen</cp:lastModifiedBy>
  <cp:revision>4</cp:revision>
  <dcterms:created xsi:type="dcterms:W3CDTF">2023-02-27T10:32:01Z</dcterms:created>
  <dcterms:modified xsi:type="dcterms:W3CDTF">2023-02-27T13:44:55Z</dcterms:modified>
</cp:coreProperties>
</file>