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57" r:id="rId6"/>
    <p:sldId id="259" r:id="rId7"/>
    <p:sldId id="258" r:id="rId8"/>
    <p:sldId id="260" r:id="rId9"/>
    <p:sldId id="261" r:id="rId10"/>
    <p:sldId id="268" r:id="rId11"/>
    <p:sldId id="269" r:id="rId12"/>
    <p:sldId id="262" r:id="rId13"/>
    <p:sldId id="270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C7202-C877-A887-F3F2-B492BD2836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CD878B-0ECF-399D-96DF-D04C167728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DFF31C-BCAE-7BE2-6985-B63BFC501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8508-23E2-43CB-988D-FB1F05EA009E}" type="datetimeFigureOut">
              <a:rPr lang="nl-NL" smtClean="0"/>
              <a:t>26-8-2024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CD800-B932-A036-821A-CF1C153FB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83AE2B-F56A-A9AF-8D16-DE4AF7CAA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8A4A9-93AC-460B-9413-A617E26423E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6716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DB3BD-CA50-E37A-F74A-C0AB7B84B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EDAF12-032B-AF78-5AEA-04FE40842A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69C4C3-461C-EE88-BA29-214F552F0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8508-23E2-43CB-988D-FB1F05EA009E}" type="datetimeFigureOut">
              <a:rPr lang="nl-NL" smtClean="0"/>
              <a:t>26-8-2024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F59141-589E-036A-705B-ADA48AFE3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C88DA1-E5FB-DCE3-6B16-6FCCFCDAB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8A4A9-93AC-460B-9413-A617E26423E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829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7A7575-34D0-5E17-9DA3-91307E2E32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B024EF-F3ED-89F0-5045-469837E625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50902-AC13-698E-180B-6C62E1AFA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8508-23E2-43CB-988D-FB1F05EA009E}" type="datetimeFigureOut">
              <a:rPr lang="nl-NL" smtClean="0"/>
              <a:t>26-8-2024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632705-FAFE-847A-8E14-AC5EEA725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9A595E-04D4-C35B-16D1-516C1C230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8A4A9-93AC-460B-9413-A617E26423E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80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232C0-C2C5-AAAE-CF7B-26275CBCA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6902A-FDCA-935A-DB5B-2C96F1AD96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984DBB-05A2-7F01-6549-F754A4556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8508-23E2-43CB-988D-FB1F05EA009E}" type="datetimeFigureOut">
              <a:rPr lang="nl-NL" smtClean="0"/>
              <a:t>26-8-2024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6A10E-D63A-178C-F67F-7CCB8734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35825B-7332-04DA-8B7C-DF1C5EC43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8A4A9-93AC-460B-9413-A617E26423E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5205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D5098-1144-70BF-F0EF-EE853E798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16BD53-B06C-47AF-1F7B-0FF9113DAB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97A45-3923-DD48-F716-25557A801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8508-23E2-43CB-988D-FB1F05EA009E}" type="datetimeFigureOut">
              <a:rPr lang="nl-NL" smtClean="0"/>
              <a:t>26-8-2024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66671-0068-558C-A9B9-8FE9099D9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9D1E6-1B4A-9A9B-0547-65ED0E54E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8A4A9-93AC-460B-9413-A617E26423E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783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F4257-E48B-560A-32D9-5B2A22664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97BE7-E7CE-2076-0BDA-55A257883B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770820-3E43-2293-A6A8-17180F2131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511221-17A3-60E1-69F7-37D9623BA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8508-23E2-43CB-988D-FB1F05EA009E}" type="datetimeFigureOut">
              <a:rPr lang="nl-NL" smtClean="0"/>
              <a:t>26-8-2024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AACF96-EE0B-0DE6-235D-6D817F096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6681F9-341C-A60F-503E-07F9BE82A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8A4A9-93AC-460B-9413-A617E26423E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1222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AE424-F370-DDCC-2EBF-BCB66B962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DB5BD8-390B-190C-B25F-D75042750D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FA9906-B60E-FC6A-7E5E-F207ADD11B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35A41A-802A-5A0C-886F-4F83E881D6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94E2F6-EF1E-7846-48E6-E02CBD23B1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4D9483-2609-C164-CAEE-EC49131BE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8508-23E2-43CB-988D-FB1F05EA009E}" type="datetimeFigureOut">
              <a:rPr lang="nl-NL" smtClean="0"/>
              <a:t>26-8-2024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C74883-FCB3-E0E7-5670-C3198C293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2122DC-8B44-F2A1-2E94-4576C20A6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8A4A9-93AC-460B-9413-A617E26423E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9879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21633-7E3E-9F64-7F4B-7F8851EC7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617A71-6B15-6EF4-5260-FB107C654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8508-23E2-43CB-988D-FB1F05EA009E}" type="datetimeFigureOut">
              <a:rPr lang="nl-NL" smtClean="0"/>
              <a:t>26-8-2024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29803C-C1F4-B859-A24E-BCE73C145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B6681E-B468-437A-87DB-900EE777E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8A4A9-93AC-460B-9413-A617E26423E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7116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745404-8F02-9B37-2788-E002A2194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8508-23E2-43CB-988D-FB1F05EA009E}" type="datetimeFigureOut">
              <a:rPr lang="nl-NL" smtClean="0"/>
              <a:t>26-8-2024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28B808-4E41-7226-04E6-7D8F5D654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C33563-18F0-8699-AE88-212455C54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8A4A9-93AC-460B-9413-A617E26423E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617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E550B-3AEE-BF17-2D3F-319EED99E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CAB97C-DE17-8FA8-7586-8C115AAA6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6C5BF7-A7BE-D1CF-7006-B490412DA8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B49E3B-95FC-C4D0-E46F-2280B1563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8508-23E2-43CB-988D-FB1F05EA009E}" type="datetimeFigureOut">
              <a:rPr lang="nl-NL" smtClean="0"/>
              <a:t>26-8-2024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F5D14E-8EE4-5155-84D2-3D8D9B71B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0B99A5-A08E-3B15-35CB-DE0E5607C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8A4A9-93AC-460B-9413-A617E26423E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6152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1C94D-84E5-977A-D6B6-7D184475E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062CCA-14B7-9CB2-8E3E-3EB7B09C70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D8E42-5F18-2830-3B5F-E51D32726B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C2536-BE28-A84F-088C-046A2E6E7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C8508-23E2-43CB-988D-FB1F05EA009E}" type="datetimeFigureOut">
              <a:rPr lang="nl-NL" smtClean="0"/>
              <a:t>26-8-2024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D2A8FC-3333-ED07-7913-89DA43941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E9EC9A-D70E-05FC-F752-A8F256869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8A4A9-93AC-460B-9413-A617E26423E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3543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547531-9BF4-60FC-687E-73FE12678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FB8588-8D41-8790-9501-2EB9716FCD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D9D441-5B2F-5791-9B7E-AA62786CAF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2C8508-23E2-43CB-988D-FB1F05EA009E}" type="datetimeFigureOut">
              <a:rPr lang="nl-NL" smtClean="0"/>
              <a:t>26-8-2024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BC0036-48B6-4D4E-B675-0A14C58B71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EECA50-E292-AFC0-8099-3C9B6653AF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C8A4A9-93AC-460B-9413-A617E26423E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907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9F23B-869F-F3B5-4CF1-098F6E9436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BLB 2.0</a:t>
            </a:r>
            <a:endParaRPr lang="nl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55E716-E393-A9C9-959C-C70949731F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47389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0EF4010-18BE-7703-E253-FAA1621082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6869" y="641314"/>
            <a:ext cx="7855859" cy="50609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01EE45-3936-A2BC-2A16-85C518301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Doors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4C916E-4522-17F3-76BB-57A876257A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498669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Vertical swing doors</a:t>
            </a:r>
          </a:p>
          <a:p>
            <a:pPr lvl="1"/>
            <a:r>
              <a:rPr lang="en-GB" dirty="0"/>
              <a:t>Dangerous if they fall, and very heavy piece</a:t>
            </a:r>
          </a:p>
          <a:p>
            <a:pPr lvl="1"/>
            <a:r>
              <a:rPr lang="en-GB" dirty="0"/>
              <a:t>Upwards swinging: extra safety for radiation (since its normally closed) but extra danger of falling on person whilst working in the machine</a:t>
            </a:r>
          </a:p>
          <a:p>
            <a:pPr lvl="1"/>
            <a:r>
              <a:rPr lang="en-GB" dirty="0"/>
              <a:t>Downwards swinging: safer for the user, but can still swing down and hit them</a:t>
            </a:r>
          </a:p>
          <a:p>
            <a:endParaRPr lang="nl-NL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6D3DE79-E894-DA86-5BA3-0FB532276DC2}"/>
              </a:ext>
            </a:extLst>
          </p:cNvPr>
          <p:cNvCxnSpPr>
            <a:cxnSpLocks/>
          </p:cNvCxnSpPr>
          <p:nvPr/>
        </p:nvCxnSpPr>
        <p:spPr>
          <a:xfrm flipV="1">
            <a:off x="6355907" y="1474160"/>
            <a:ext cx="5414335" cy="835715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D5F4F40-E99A-0262-83A4-E39196F6C136}"/>
              </a:ext>
            </a:extLst>
          </p:cNvPr>
          <p:cNvCxnSpPr>
            <a:cxnSpLocks/>
          </p:cNvCxnSpPr>
          <p:nvPr/>
        </p:nvCxnSpPr>
        <p:spPr>
          <a:xfrm flipV="1">
            <a:off x="6355907" y="4694373"/>
            <a:ext cx="5328093" cy="852057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or: Curved 12">
            <a:extLst>
              <a:ext uri="{FF2B5EF4-FFF2-40B4-BE49-F238E27FC236}">
                <a16:creationId xmlns:a16="http://schemas.microsoft.com/office/drawing/2014/main" id="{D4716C83-4E18-827A-43F4-CF4A0AA152D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399716" y="1079393"/>
            <a:ext cx="1283677" cy="1194992"/>
          </a:xfrm>
          <a:prstGeom prst="curvedConnector3">
            <a:avLst>
              <a:gd name="adj1" fmla="val -79852"/>
            </a:avLst>
          </a:prstGeom>
          <a:ln w="762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Curved 21">
            <a:extLst>
              <a:ext uri="{FF2B5EF4-FFF2-40B4-BE49-F238E27FC236}">
                <a16:creationId xmlns:a16="http://schemas.microsoft.com/office/drawing/2014/main" id="{6E4C25D8-8647-FE6B-43F8-540CED4FAF2B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0202617" y="472551"/>
            <a:ext cx="1283677" cy="1194992"/>
          </a:xfrm>
          <a:prstGeom prst="curvedConnector3">
            <a:avLst>
              <a:gd name="adj1" fmla="val -79852"/>
            </a:avLst>
          </a:prstGeom>
          <a:ln w="762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19EA70D9-2BD9-DDFC-8019-AC5FF25E147E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856165" y="4898035"/>
            <a:ext cx="1171575" cy="1072788"/>
          </a:xfrm>
          <a:prstGeom prst="curvedConnector3">
            <a:avLst>
              <a:gd name="adj1" fmla="val -127235"/>
            </a:avLst>
          </a:prstGeom>
          <a:ln w="762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Curved 33">
            <a:extLst>
              <a:ext uri="{FF2B5EF4-FFF2-40B4-BE49-F238E27FC236}">
                <a16:creationId xmlns:a16="http://schemas.microsoft.com/office/drawing/2014/main" id="{14E09CB9-CE2D-10FB-C176-301F66084809}"/>
              </a:ext>
            </a:extLst>
          </p:cNvPr>
          <p:cNvCxnSpPr>
            <a:cxnSpLocks/>
          </p:cNvCxnSpPr>
          <p:nvPr/>
        </p:nvCxnSpPr>
        <p:spPr>
          <a:xfrm rot="16200000" flipH="1">
            <a:off x="6516870" y="5595824"/>
            <a:ext cx="1171575" cy="1072788"/>
          </a:xfrm>
          <a:prstGeom prst="curvedConnector3">
            <a:avLst>
              <a:gd name="adj1" fmla="val -127235"/>
            </a:avLst>
          </a:prstGeom>
          <a:ln w="762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6633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BFEC5-341B-715D-6A3B-17EB6BA39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Doors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95255-D595-621D-5064-3334F1E34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2564219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Slide doors</a:t>
            </a:r>
          </a:p>
          <a:p>
            <a:pPr lvl="1"/>
            <a:r>
              <a:rPr lang="en-GB" dirty="0"/>
              <a:t>Slightly complicated design and limit access size to two doors, but slightly larger than swing doors</a:t>
            </a:r>
            <a:endParaRPr lang="nl-NL" dirty="0"/>
          </a:p>
          <a:p>
            <a:r>
              <a:rPr lang="nl-NL" dirty="0" err="1"/>
              <a:t>Probably</a:t>
            </a:r>
            <a:r>
              <a:rPr lang="nl-NL" dirty="0"/>
              <a:t> </a:t>
            </a:r>
            <a:r>
              <a:rPr lang="nl-NL" dirty="0" err="1"/>
              <a:t>can’t</a:t>
            </a:r>
            <a:r>
              <a:rPr lang="nl-NL" dirty="0"/>
              <a:t> have </a:t>
            </a:r>
            <a:r>
              <a:rPr lang="nl-NL" dirty="0" err="1"/>
              <a:t>windows</a:t>
            </a: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61EE94-DD1B-1CE6-EA42-414C2AA05B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7721" y="1103880"/>
            <a:ext cx="8365007" cy="5388995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479BBA8-E463-F156-D134-468D6BFD5149}"/>
              </a:ext>
            </a:extLst>
          </p:cNvPr>
          <p:cNvCxnSpPr>
            <a:cxnSpLocks/>
          </p:cNvCxnSpPr>
          <p:nvPr/>
        </p:nvCxnSpPr>
        <p:spPr>
          <a:xfrm flipV="1">
            <a:off x="6096000" y="2264569"/>
            <a:ext cx="5429250" cy="866775"/>
          </a:xfrm>
          <a:prstGeom prst="straightConnector1">
            <a:avLst/>
          </a:prstGeom>
          <a:ln w="76200">
            <a:solidFill>
              <a:srgbClr val="0070C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FA30A5D-1B15-61B8-F222-79B3D3CF5601}"/>
              </a:ext>
            </a:extLst>
          </p:cNvPr>
          <p:cNvCxnSpPr>
            <a:cxnSpLocks/>
          </p:cNvCxnSpPr>
          <p:nvPr/>
        </p:nvCxnSpPr>
        <p:spPr>
          <a:xfrm flipV="1">
            <a:off x="6096000" y="5172075"/>
            <a:ext cx="5381625" cy="876300"/>
          </a:xfrm>
          <a:prstGeom prst="straightConnector1">
            <a:avLst/>
          </a:prstGeom>
          <a:ln w="76200">
            <a:solidFill>
              <a:srgbClr val="0070C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6631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AB466-8F07-10A4-1C13-8E725C1B5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Window positioning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433B05-5E1D-1937-7255-EE085D842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171825" cy="4351338"/>
          </a:xfrm>
        </p:spPr>
        <p:txBody>
          <a:bodyPr>
            <a:normAutofit/>
          </a:bodyPr>
          <a:lstStyle/>
          <a:p>
            <a:r>
              <a:rPr lang="en-GB" dirty="0"/>
              <a:t>Should we put in the lead glass window?</a:t>
            </a:r>
          </a:p>
          <a:p>
            <a:r>
              <a:rPr lang="en-GB" dirty="0"/>
              <a:t>If so, where?</a:t>
            </a:r>
          </a:p>
          <a:p>
            <a:pPr lvl="1"/>
            <a:r>
              <a:rPr lang="en-GB" dirty="0"/>
              <a:t>One of the doors </a:t>
            </a:r>
          </a:p>
          <a:p>
            <a:pPr lvl="2"/>
            <a:r>
              <a:rPr lang="en-GB" dirty="0"/>
              <a:t>Adds complexity and weight to the door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F25CB5-7F0C-044A-9747-79529D921F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5748" y="1546808"/>
            <a:ext cx="8026252" cy="4946067"/>
          </a:xfrm>
          <a:prstGeom prst="rect">
            <a:avLst/>
          </a:prstGeom>
        </p:spPr>
      </p:pic>
      <p:sp>
        <p:nvSpPr>
          <p:cNvPr id="5" name="Parallelogram 4">
            <a:extLst>
              <a:ext uri="{FF2B5EF4-FFF2-40B4-BE49-F238E27FC236}">
                <a16:creationId xmlns:a16="http://schemas.microsoft.com/office/drawing/2014/main" id="{2720753B-F7A2-BA90-5DBE-57824013A076}"/>
              </a:ext>
            </a:extLst>
          </p:cNvPr>
          <p:cNvSpPr/>
          <p:nvPr/>
        </p:nvSpPr>
        <p:spPr>
          <a:xfrm rot="16404933">
            <a:off x="4669340" y="3285140"/>
            <a:ext cx="1806147" cy="712927"/>
          </a:xfrm>
          <a:prstGeom prst="parallelogram">
            <a:avLst>
              <a:gd name="adj" fmla="val 55398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Parallelogram 5">
            <a:extLst>
              <a:ext uri="{FF2B5EF4-FFF2-40B4-BE49-F238E27FC236}">
                <a16:creationId xmlns:a16="http://schemas.microsoft.com/office/drawing/2014/main" id="{4A54DB09-7155-F0B0-F9E1-7CBEB2EBFE84}"/>
              </a:ext>
            </a:extLst>
          </p:cNvPr>
          <p:cNvSpPr/>
          <p:nvPr/>
        </p:nvSpPr>
        <p:spPr>
          <a:xfrm rot="21274333">
            <a:off x="6682525" y="3263580"/>
            <a:ext cx="1137921" cy="1135156"/>
          </a:xfrm>
          <a:prstGeom prst="parallelogram">
            <a:avLst>
              <a:gd name="adj" fmla="val 20628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Parallelogram 6">
            <a:extLst>
              <a:ext uri="{FF2B5EF4-FFF2-40B4-BE49-F238E27FC236}">
                <a16:creationId xmlns:a16="http://schemas.microsoft.com/office/drawing/2014/main" id="{25514B9E-7F7F-7263-2F66-AA523CB5EEDB}"/>
              </a:ext>
            </a:extLst>
          </p:cNvPr>
          <p:cNvSpPr/>
          <p:nvPr/>
        </p:nvSpPr>
        <p:spPr>
          <a:xfrm rot="21274333">
            <a:off x="8464062" y="3185547"/>
            <a:ext cx="1137921" cy="1135156"/>
          </a:xfrm>
          <a:prstGeom prst="parallelogram">
            <a:avLst>
              <a:gd name="adj" fmla="val 20628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Parallelogram 7">
            <a:extLst>
              <a:ext uri="{FF2B5EF4-FFF2-40B4-BE49-F238E27FC236}">
                <a16:creationId xmlns:a16="http://schemas.microsoft.com/office/drawing/2014/main" id="{626FF792-18D8-497F-8B71-9DF7BF621514}"/>
              </a:ext>
            </a:extLst>
          </p:cNvPr>
          <p:cNvSpPr/>
          <p:nvPr/>
        </p:nvSpPr>
        <p:spPr>
          <a:xfrm rot="21274333">
            <a:off x="10353598" y="3074026"/>
            <a:ext cx="1137921" cy="1135156"/>
          </a:xfrm>
          <a:prstGeom prst="parallelogram">
            <a:avLst>
              <a:gd name="adj" fmla="val 20628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3647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24E13-1BD9-333F-0D70-C5C970047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Window positioning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DDB9FC-F9AE-2E55-73B9-161A435C9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627474" cy="4351338"/>
          </a:xfrm>
        </p:spPr>
        <p:txBody>
          <a:bodyPr>
            <a:normAutofit/>
          </a:bodyPr>
          <a:lstStyle/>
          <a:p>
            <a:pPr lvl="1"/>
            <a:r>
              <a:rPr lang="en-GB" sz="2800" dirty="0"/>
              <a:t>The rear panel </a:t>
            </a:r>
          </a:p>
          <a:p>
            <a:pPr lvl="2"/>
            <a:r>
              <a:rPr lang="en-GB" sz="2400" dirty="0"/>
              <a:t>View of the scanner may be blocked by the object if scanning vertically</a:t>
            </a:r>
          </a:p>
          <a:p>
            <a:pPr lvl="2"/>
            <a:r>
              <a:rPr lang="en-GB" sz="2400" dirty="0"/>
              <a:t>Directly in the beam path if scanning vertically</a:t>
            </a:r>
            <a:endParaRPr lang="nl-NL" sz="2400" dirty="0"/>
          </a:p>
          <a:p>
            <a:endParaRPr lang="nl-NL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3D6C79-7257-B620-80E4-7A40847244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8846" y="1935125"/>
            <a:ext cx="7191639" cy="463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24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EE477BE-E333-10E4-F911-B8054D12A9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450" y="247650"/>
            <a:ext cx="10325100" cy="636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638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66D716B-01F0-1100-3BF0-87DE6BCA05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462" y="219075"/>
            <a:ext cx="10125075" cy="641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843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495F8B-C6D7-904E-D833-BEB422CABB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6707" y="643466"/>
            <a:ext cx="5278585" cy="5571067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DF5370B-2AEB-1D90-7B80-B123897ADE42}"/>
              </a:ext>
            </a:extLst>
          </p:cNvPr>
          <p:cNvSpPr/>
          <p:nvPr/>
        </p:nvSpPr>
        <p:spPr>
          <a:xfrm>
            <a:off x="2879636" y="2946391"/>
            <a:ext cx="2702560" cy="1545335"/>
          </a:xfrm>
          <a:custGeom>
            <a:avLst/>
            <a:gdLst>
              <a:gd name="connsiteX0" fmla="*/ 0 w 2702560"/>
              <a:gd name="connsiteY0" fmla="*/ 629929 h 1545335"/>
              <a:gd name="connsiteX1" fmla="*/ 812800 w 2702560"/>
              <a:gd name="connsiteY1" fmla="*/ 1463049 h 1545335"/>
              <a:gd name="connsiteX2" fmla="*/ 1320800 w 2702560"/>
              <a:gd name="connsiteY2" fmla="*/ 1402089 h 1545335"/>
              <a:gd name="connsiteX3" fmla="*/ 1402080 w 2702560"/>
              <a:gd name="connsiteY3" fmla="*/ 467369 h 1545335"/>
              <a:gd name="connsiteX4" fmla="*/ 2326640 w 2702560"/>
              <a:gd name="connsiteY4" fmla="*/ 9 h 1545335"/>
              <a:gd name="connsiteX5" fmla="*/ 2702560 w 2702560"/>
              <a:gd name="connsiteY5" fmla="*/ 477529 h 1545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02560" h="1545335">
                <a:moveTo>
                  <a:pt x="0" y="629929"/>
                </a:moveTo>
                <a:cubicBezTo>
                  <a:pt x="296333" y="982142"/>
                  <a:pt x="592667" y="1334356"/>
                  <a:pt x="812800" y="1463049"/>
                </a:cubicBezTo>
                <a:cubicBezTo>
                  <a:pt x="1032933" y="1591742"/>
                  <a:pt x="1222587" y="1568035"/>
                  <a:pt x="1320800" y="1402089"/>
                </a:cubicBezTo>
                <a:cubicBezTo>
                  <a:pt x="1419013" y="1236143"/>
                  <a:pt x="1234440" y="701049"/>
                  <a:pt x="1402080" y="467369"/>
                </a:cubicBezTo>
                <a:cubicBezTo>
                  <a:pt x="1569720" y="233689"/>
                  <a:pt x="2109893" y="-1684"/>
                  <a:pt x="2326640" y="9"/>
                </a:cubicBezTo>
                <a:cubicBezTo>
                  <a:pt x="2543387" y="1702"/>
                  <a:pt x="2638213" y="313276"/>
                  <a:pt x="2702560" y="477529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3098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6E863-F4C0-CE01-2F99-A942F294A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Choices to make: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CEE42B-452D-5F02-1686-97F45F0AB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Parts re-use</a:t>
            </a:r>
          </a:p>
          <a:p>
            <a:r>
              <a:rPr lang="en-GB" dirty="0"/>
              <a:t>Size</a:t>
            </a:r>
          </a:p>
          <a:p>
            <a:r>
              <a:rPr lang="en-GB" dirty="0"/>
              <a:t>Cooling</a:t>
            </a:r>
          </a:p>
          <a:p>
            <a:r>
              <a:rPr lang="en-GB" dirty="0"/>
              <a:t>Doors</a:t>
            </a:r>
          </a:p>
          <a:p>
            <a:r>
              <a:rPr lang="en-GB" dirty="0"/>
              <a:t>Window positioning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4436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BE0EA-6198-0969-B2DF-BD00FA2BC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Parts re-use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6EDBA5-9FE5-81E5-FE95-2415C8A8C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6567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There are many parts that can be re-used between the two scanners:</a:t>
            </a:r>
          </a:p>
          <a:p>
            <a:pPr lvl="1"/>
            <a:r>
              <a:rPr lang="en-GB" dirty="0"/>
              <a:t>Aluminium profiles (x8) (Limits housing size)	€120-150 out of €240-310</a:t>
            </a:r>
          </a:p>
          <a:p>
            <a:pPr lvl="1"/>
            <a:r>
              <a:rPr lang="en-GB" dirty="0"/>
              <a:t>Hinges (x9)					 €80-100 out of €100-130</a:t>
            </a:r>
          </a:p>
          <a:p>
            <a:pPr lvl="1"/>
            <a:r>
              <a:rPr lang="en-GB" dirty="0"/>
              <a:t>Angle brackets (x24)				 €160-210 out of €220-290</a:t>
            </a:r>
          </a:p>
          <a:p>
            <a:pPr lvl="1"/>
            <a:r>
              <a:rPr lang="en-GB" dirty="0"/>
              <a:t>Screws/bolts (Many)				Too annoying to calculate</a:t>
            </a:r>
          </a:p>
          <a:p>
            <a:pPr lvl="1"/>
            <a:r>
              <a:rPr lang="en-GB" dirty="0"/>
              <a:t>Switches (x6)					 €30-40 out of €50-70</a:t>
            </a:r>
          </a:p>
          <a:p>
            <a:pPr lvl="1"/>
            <a:r>
              <a:rPr lang="en-GB" dirty="0"/>
              <a:t>Latches (x5)					 €40-50 out of €50-70</a:t>
            </a:r>
          </a:p>
          <a:p>
            <a:pPr lvl="1"/>
            <a:r>
              <a:rPr lang="en-GB" dirty="0"/>
              <a:t>Lights</a:t>
            </a:r>
          </a:p>
          <a:p>
            <a:r>
              <a:rPr lang="en-GB" dirty="0"/>
              <a:t>Do we want to re-use these parts and be unable to use the scanner during building?</a:t>
            </a:r>
          </a:p>
          <a:p>
            <a:endParaRPr lang="en-GB" dirty="0"/>
          </a:p>
          <a:p>
            <a:r>
              <a:rPr lang="en-GB" dirty="0"/>
              <a:t>Panels cant be re-used and are about €4850-6300 (though we might be able to source some from the workshop €2000ish)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8884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2A4A0-AB3F-C5C7-A46F-6B758CD32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Size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21D6FF-3169-7997-4842-66A03F7DB5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Current size:</a:t>
            </a:r>
          </a:p>
          <a:p>
            <a:pPr lvl="1"/>
            <a:r>
              <a:rPr lang="en-GB" dirty="0"/>
              <a:t>980x500x660</a:t>
            </a:r>
          </a:p>
          <a:p>
            <a:pPr lvl="1"/>
            <a:endParaRPr lang="en-GB" dirty="0"/>
          </a:p>
          <a:p>
            <a:r>
              <a:rPr lang="en-GB" dirty="0"/>
              <a:t>New Size:</a:t>
            </a:r>
          </a:p>
          <a:p>
            <a:pPr lvl="1"/>
            <a:r>
              <a:rPr lang="nl-NL" dirty="0"/>
              <a:t>1680x740x900 (</a:t>
            </a:r>
            <a:r>
              <a:rPr lang="nl-NL" dirty="0" err="1"/>
              <a:t>Maximizing</a:t>
            </a:r>
            <a:r>
              <a:rPr lang="nl-NL" dirty="0"/>
              <a:t> </a:t>
            </a:r>
            <a:r>
              <a:rPr lang="nl-NL" dirty="0" err="1"/>
              <a:t>parts</a:t>
            </a:r>
            <a:r>
              <a:rPr lang="nl-NL" dirty="0"/>
              <a:t> re-</a:t>
            </a:r>
            <a:r>
              <a:rPr lang="nl-NL" dirty="0" err="1"/>
              <a:t>use</a:t>
            </a:r>
            <a:r>
              <a:rPr lang="nl-NL" dirty="0"/>
              <a:t>)</a:t>
            </a:r>
          </a:p>
          <a:p>
            <a:pPr lvl="1"/>
            <a:r>
              <a:rPr lang="nl-NL" dirty="0" err="1"/>
              <a:t>Tables</a:t>
            </a:r>
            <a:r>
              <a:rPr lang="nl-NL" dirty="0"/>
              <a:t> </a:t>
            </a:r>
            <a:r>
              <a:rPr lang="nl-NL" dirty="0" err="1"/>
              <a:t>size</a:t>
            </a:r>
            <a:r>
              <a:rPr lang="nl-NL" dirty="0"/>
              <a:t>: 2000x750</a:t>
            </a:r>
          </a:p>
          <a:p>
            <a:pPr lvl="2"/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able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open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doors</a:t>
            </a:r>
            <a:r>
              <a:rPr lang="nl-NL" dirty="0"/>
              <a:t> </a:t>
            </a:r>
            <a:r>
              <a:rPr lang="nl-NL" dirty="0" err="1"/>
              <a:t>comfortably</a:t>
            </a:r>
            <a:endParaRPr lang="nl-NL" dirty="0"/>
          </a:p>
          <a:p>
            <a:pPr lvl="2"/>
            <a:r>
              <a:rPr lang="nl-NL" dirty="0"/>
              <a:t>Do we want </a:t>
            </a:r>
            <a:r>
              <a:rPr lang="nl-NL" dirty="0" err="1"/>
              <a:t>to</a:t>
            </a:r>
            <a:r>
              <a:rPr lang="nl-NL" dirty="0"/>
              <a:t> have extra </a:t>
            </a:r>
            <a:r>
              <a:rPr lang="nl-NL" dirty="0" err="1"/>
              <a:t>working</a:t>
            </a:r>
            <a:r>
              <a:rPr lang="nl-NL" dirty="0"/>
              <a:t> </a:t>
            </a:r>
            <a:r>
              <a:rPr lang="nl-NL" dirty="0" err="1"/>
              <a:t>space</a:t>
            </a:r>
            <a:r>
              <a:rPr lang="nl-NL" dirty="0"/>
              <a:t> on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table</a:t>
            </a:r>
            <a:r>
              <a:rPr lang="nl-NL" dirty="0"/>
              <a:t>? Fit a control computer?</a:t>
            </a:r>
          </a:p>
          <a:p>
            <a:pPr lvl="2"/>
            <a:r>
              <a:rPr lang="nl-NL" dirty="0" err="1"/>
              <a:t>Position</a:t>
            </a:r>
            <a:r>
              <a:rPr lang="nl-NL" dirty="0"/>
              <a:t> FORS spectrometer </a:t>
            </a:r>
            <a:r>
              <a:rPr lang="nl-NL" dirty="0" err="1"/>
              <a:t>inside</a:t>
            </a:r>
            <a:r>
              <a:rPr lang="nl-NL" dirty="0"/>
              <a:t> or </a:t>
            </a:r>
            <a:r>
              <a:rPr lang="nl-NL" dirty="0" err="1"/>
              <a:t>outside</a:t>
            </a:r>
            <a:r>
              <a:rPr lang="nl-NL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47273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490A4-D67D-C219-7011-FC941BCD1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Cooling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3324B5-6DA2-FC9C-2556-F9B6D28CCB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595577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Active Cooling</a:t>
            </a:r>
          </a:p>
          <a:p>
            <a:pPr lvl="1"/>
            <a:r>
              <a:rPr lang="en-GB" dirty="0"/>
              <a:t>Just fans running through the gap</a:t>
            </a:r>
            <a:endParaRPr lang="nl-NL" dirty="0"/>
          </a:p>
          <a:p>
            <a:r>
              <a:rPr lang="nl-NL" dirty="0" err="1"/>
              <a:t>Passive</a:t>
            </a:r>
            <a:r>
              <a:rPr lang="nl-NL" dirty="0"/>
              <a:t> </a:t>
            </a:r>
            <a:r>
              <a:rPr lang="nl-NL" dirty="0" err="1"/>
              <a:t>cooling</a:t>
            </a:r>
            <a:endParaRPr lang="nl-NL" dirty="0"/>
          </a:p>
          <a:p>
            <a:pPr lvl="1"/>
            <a:r>
              <a:rPr lang="nl-NL" dirty="0" err="1"/>
              <a:t>Complicates</a:t>
            </a:r>
            <a:r>
              <a:rPr lang="nl-NL" dirty="0"/>
              <a:t> design </a:t>
            </a:r>
            <a:r>
              <a:rPr lang="nl-NL" dirty="0" err="1"/>
              <a:t>significantly</a:t>
            </a:r>
            <a:endParaRPr lang="nl-NL" dirty="0"/>
          </a:p>
          <a:p>
            <a:endParaRPr lang="nl-NL" dirty="0"/>
          </a:p>
          <a:p>
            <a:r>
              <a:rPr lang="nl-NL" dirty="0" err="1"/>
              <a:t>Cooling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scan </a:t>
            </a:r>
            <a:r>
              <a:rPr lang="nl-NL" dirty="0" err="1"/>
              <a:t>head</a:t>
            </a:r>
            <a:r>
              <a:rPr lang="nl-NL" dirty="0"/>
              <a:t> as well?</a:t>
            </a:r>
          </a:p>
          <a:p>
            <a:r>
              <a:rPr lang="nl-NL" dirty="0" err="1"/>
              <a:t>Openings</a:t>
            </a:r>
            <a:r>
              <a:rPr lang="nl-NL" dirty="0"/>
              <a:t> on multiple sides?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3A3FC3-FDB5-F972-7BDB-52550D3513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2093" y="1634019"/>
            <a:ext cx="7371706" cy="4749080"/>
          </a:xfrm>
          <a:prstGeom prst="rect">
            <a:avLst/>
          </a:prstGeom>
        </p:spPr>
      </p:pic>
      <p:cxnSp>
        <p:nvCxnSpPr>
          <p:cNvPr id="9" name="Connector: Curved 8">
            <a:extLst>
              <a:ext uri="{FF2B5EF4-FFF2-40B4-BE49-F238E27FC236}">
                <a16:creationId xmlns:a16="http://schemas.microsoft.com/office/drawing/2014/main" id="{D93A248D-D061-CFD4-62BB-D885D35810B0}"/>
              </a:ext>
            </a:extLst>
          </p:cNvPr>
          <p:cNvCxnSpPr>
            <a:cxnSpLocks/>
          </p:cNvCxnSpPr>
          <p:nvPr/>
        </p:nvCxnSpPr>
        <p:spPr>
          <a:xfrm rot="16200000" flipH="1">
            <a:off x="5288997" y="4302677"/>
            <a:ext cx="1023458" cy="819154"/>
          </a:xfrm>
          <a:prstGeom prst="curvedConnector3">
            <a:avLst>
              <a:gd name="adj1" fmla="val -72848"/>
            </a:avLst>
          </a:prstGeom>
          <a:ln w="7620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Curved 17">
            <a:extLst>
              <a:ext uri="{FF2B5EF4-FFF2-40B4-BE49-F238E27FC236}">
                <a16:creationId xmlns:a16="http://schemas.microsoft.com/office/drawing/2014/main" id="{2A24265D-73A4-0122-DEBD-8633AA89D23C}"/>
              </a:ext>
            </a:extLst>
          </p:cNvPr>
          <p:cNvCxnSpPr>
            <a:cxnSpLocks/>
          </p:cNvCxnSpPr>
          <p:nvPr/>
        </p:nvCxnSpPr>
        <p:spPr>
          <a:xfrm rot="16200000" flipH="1">
            <a:off x="9718122" y="3627316"/>
            <a:ext cx="1023458" cy="819154"/>
          </a:xfrm>
          <a:prstGeom prst="curvedConnector3">
            <a:avLst>
              <a:gd name="adj1" fmla="val -72848"/>
            </a:avLst>
          </a:prstGeom>
          <a:ln w="7620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Curved 23">
            <a:extLst>
              <a:ext uri="{FF2B5EF4-FFF2-40B4-BE49-F238E27FC236}">
                <a16:creationId xmlns:a16="http://schemas.microsoft.com/office/drawing/2014/main" id="{7B0D2FB5-5B4A-3AAE-F1C0-A3AEB00A835F}"/>
              </a:ext>
            </a:extLst>
          </p:cNvPr>
          <p:cNvCxnSpPr>
            <a:cxnSpLocks/>
          </p:cNvCxnSpPr>
          <p:nvPr/>
        </p:nvCxnSpPr>
        <p:spPr>
          <a:xfrm rot="16200000" flipV="1">
            <a:off x="6767699" y="4405711"/>
            <a:ext cx="1504157" cy="695322"/>
          </a:xfrm>
          <a:prstGeom prst="curvedConnector3">
            <a:avLst>
              <a:gd name="adj1" fmla="val 148153"/>
            </a:avLst>
          </a:prstGeom>
          <a:ln w="762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or: Curved 26">
            <a:extLst>
              <a:ext uri="{FF2B5EF4-FFF2-40B4-BE49-F238E27FC236}">
                <a16:creationId xmlns:a16="http://schemas.microsoft.com/office/drawing/2014/main" id="{F938A9E5-AFE5-8B1C-B4A2-AD8BCE297698}"/>
              </a:ext>
            </a:extLst>
          </p:cNvPr>
          <p:cNvCxnSpPr>
            <a:cxnSpLocks/>
          </p:cNvCxnSpPr>
          <p:nvPr/>
        </p:nvCxnSpPr>
        <p:spPr>
          <a:xfrm rot="16200000" flipV="1">
            <a:off x="7504326" y="4200960"/>
            <a:ext cx="1504157" cy="695322"/>
          </a:xfrm>
          <a:prstGeom prst="curvedConnector3">
            <a:avLst>
              <a:gd name="adj1" fmla="val 148153"/>
            </a:avLst>
          </a:prstGeom>
          <a:ln w="762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904FBBB-B865-2F08-72C1-D9478A76A0C6}"/>
              </a:ext>
            </a:extLst>
          </p:cNvPr>
          <p:cNvSpPr txBox="1"/>
          <p:nvPr/>
        </p:nvSpPr>
        <p:spPr>
          <a:xfrm>
            <a:off x="5207454" y="3132538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Cool air in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F3AF4EF-D42A-4947-F0BA-71968EEF6FD8}"/>
              </a:ext>
            </a:extLst>
          </p:cNvPr>
          <p:cNvSpPr txBox="1"/>
          <p:nvPr/>
        </p:nvSpPr>
        <p:spPr>
          <a:xfrm>
            <a:off x="10331904" y="2615505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Cool air in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4A80AD-343D-0D3E-4ADC-CD8EF06D2597}"/>
              </a:ext>
            </a:extLst>
          </p:cNvPr>
          <p:cNvSpPr txBox="1"/>
          <p:nvPr/>
        </p:nvSpPr>
        <p:spPr>
          <a:xfrm>
            <a:off x="7908746" y="5306357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Hot air out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26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46F82-98EC-B0B9-8C2D-81ACE2CDC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Doors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76F40C-0801-9F13-F0BC-86C3A4EFE7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Horizontal swing doors</a:t>
            </a:r>
          </a:p>
          <a:p>
            <a:pPr lvl="1"/>
            <a:r>
              <a:rPr lang="en-GB" dirty="0"/>
              <a:t>Would require 4 doors with safety systems and limit access size to two doors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809F14-B220-B2F8-390E-894C622EDE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0880" y="2664391"/>
            <a:ext cx="6543040" cy="4148644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8ADA22D-74AF-4680-E0B3-52417349BA32}"/>
              </a:ext>
            </a:extLst>
          </p:cNvPr>
          <p:cNvCxnSpPr>
            <a:cxnSpLocks/>
          </p:cNvCxnSpPr>
          <p:nvPr/>
        </p:nvCxnSpPr>
        <p:spPr>
          <a:xfrm flipH="1">
            <a:off x="4724400" y="3971925"/>
            <a:ext cx="190500" cy="252095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4E21F44-F9F0-11B3-9006-A700E8ECD97E}"/>
              </a:ext>
            </a:extLst>
          </p:cNvPr>
          <p:cNvCxnSpPr>
            <a:cxnSpLocks/>
          </p:cNvCxnSpPr>
          <p:nvPr/>
        </p:nvCxnSpPr>
        <p:spPr>
          <a:xfrm flipH="1">
            <a:off x="7677150" y="3790950"/>
            <a:ext cx="190500" cy="252095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DE4F552-A1FD-59C2-2B37-6749CD7C37CD}"/>
              </a:ext>
            </a:extLst>
          </p:cNvPr>
          <p:cNvCxnSpPr>
            <a:cxnSpLocks/>
          </p:cNvCxnSpPr>
          <p:nvPr/>
        </p:nvCxnSpPr>
        <p:spPr>
          <a:xfrm flipH="1">
            <a:off x="9265920" y="3656013"/>
            <a:ext cx="190500" cy="252095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ctor: Curved 34">
            <a:extLst>
              <a:ext uri="{FF2B5EF4-FFF2-40B4-BE49-F238E27FC236}">
                <a16:creationId xmlns:a16="http://schemas.microsoft.com/office/drawing/2014/main" id="{479B9EA5-9D61-EFE0-0C40-3BC67D2B2716}"/>
              </a:ext>
            </a:extLst>
          </p:cNvPr>
          <p:cNvCxnSpPr>
            <a:cxnSpLocks/>
          </p:cNvCxnSpPr>
          <p:nvPr/>
        </p:nvCxnSpPr>
        <p:spPr>
          <a:xfrm>
            <a:off x="4957441" y="4001294"/>
            <a:ext cx="1010287" cy="589756"/>
          </a:xfrm>
          <a:prstGeom prst="curvedConnector3">
            <a:avLst>
              <a:gd name="adj1" fmla="val 105625"/>
            </a:avLst>
          </a:prstGeom>
          <a:ln w="762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Curved 50">
            <a:extLst>
              <a:ext uri="{FF2B5EF4-FFF2-40B4-BE49-F238E27FC236}">
                <a16:creationId xmlns:a16="http://schemas.microsoft.com/office/drawing/2014/main" id="{DFB0AF71-BA65-44A1-45B3-FF8A73E14DC0}"/>
              </a:ext>
            </a:extLst>
          </p:cNvPr>
          <p:cNvCxnSpPr>
            <a:cxnSpLocks/>
          </p:cNvCxnSpPr>
          <p:nvPr/>
        </p:nvCxnSpPr>
        <p:spPr>
          <a:xfrm>
            <a:off x="4819650" y="5940426"/>
            <a:ext cx="1010287" cy="589756"/>
          </a:xfrm>
          <a:prstGeom prst="curvedConnector3">
            <a:avLst>
              <a:gd name="adj1" fmla="val 105625"/>
            </a:avLst>
          </a:prstGeom>
          <a:ln w="762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Connector: Curved 51">
            <a:extLst>
              <a:ext uri="{FF2B5EF4-FFF2-40B4-BE49-F238E27FC236}">
                <a16:creationId xmlns:a16="http://schemas.microsoft.com/office/drawing/2014/main" id="{CC95D00C-41F5-D9F3-FFE4-92B0E9F7FCB0}"/>
              </a:ext>
            </a:extLst>
          </p:cNvPr>
          <p:cNvCxnSpPr>
            <a:cxnSpLocks/>
          </p:cNvCxnSpPr>
          <p:nvPr/>
        </p:nvCxnSpPr>
        <p:spPr>
          <a:xfrm flipH="1">
            <a:off x="6860854" y="3838972"/>
            <a:ext cx="1010287" cy="589756"/>
          </a:xfrm>
          <a:prstGeom prst="curvedConnector3">
            <a:avLst>
              <a:gd name="adj1" fmla="val 105625"/>
            </a:avLst>
          </a:prstGeom>
          <a:ln w="762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nector: Curved 52">
            <a:extLst>
              <a:ext uri="{FF2B5EF4-FFF2-40B4-BE49-F238E27FC236}">
                <a16:creationId xmlns:a16="http://schemas.microsoft.com/office/drawing/2014/main" id="{65911106-7A63-17D3-A097-86B7A1DD946D}"/>
              </a:ext>
            </a:extLst>
          </p:cNvPr>
          <p:cNvCxnSpPr>
            <a:cxnSpLocks/>
          </p:cNvCxnSpPr>
          <p:nvPr/>
        </p:nvCxnSpPr>
        <p:spPr>
          <a:xfrm flipH="1">
            <a:off x="6675753" y="6166446"/>
            <a:ext cx="1010287" cy="589756"/>
          </a:xfrm>
          <a:prstGeom prst="curvedConnector3">
            <a:avLst>
              <a:gd name="adj1" fmla="val 105625"/>
            </a:avLst>
          </a:prstGeom>
          <a:ln w="762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Curved 53">
            <a:extLst>
              <a:ext uri="{FF2B5EF4-FFF2-40B4-BE49-F238E27FC236}">
                <a16:creationId xmlns:a16="http://schemas.microsoft.com/office/drawing/2014/main" id="{B265A81F-A8B7-B3F6-C47D-48D90740EE08}"/>
              </a:ext>
            </a:extLst>
          </p:cNvPr>
          <p:cNvCxnSpPr>
            <a:cxnSpLocks/>
          </p:cNvCxnSpPr>
          <p:nvPr/>
        </p:nvCxnSpPr>
        <p:spPr>
          <a:xfrm flipH="1">
            <a:off x="8446133" y="3759782"/>
            <a:ext cx="1010287" cy="589756"/>
          </a:xfrm>
          <a:prstGeom prst="curvedConnector3">
            <a:avLst>
              <a:gd name="adj1" fmla="val 105625"/>
            </a:avLst>
          </a:prstGeom>
          <a:ln w="762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ctor: Curved 54">
            <a:extLst>
              <a:ext uri="{FF2B5EF4-FFF2-40B4-BE49-F238E27FC236}">
                <a16:creationId xmlns:a16="http://schemas.microsoft.com/office/drawing/2014/main" id="{A3429EC2-E828-6464-4464-085B5AFC1C62}"/>
              </a:ext>
            </a:extLst>
          </p:cNvPr>
          <p:cNvCxnSpPr>
            <a:cxnSpLocks/>
          </p:cNvCxnSpPr>
          <p:nvPr/>
        </p:nvCxnSpPr>
        <p:spPr>
          <a:xfrm flipH="1">
            <a:off x="8315323" y="6073961"/>
            <a:ext cx="1010287" cy="589756"/>
          </a:xfrm>
          <a:prstGeom prst="curvedConnector3">
            <a:avLst>
              <a:gd name="adj1" fmla="val 105625"/>
            </a:avLst>
          </a:prstGeom>
          <a:ln w="7620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9699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1835</TotalTime>
  <Words>401</Words>
  <Application>Microsoft Office PowerPoint</Application>
  <PresentationFormat>Widescreen</PresentationFormat>
  <Paragraphs>61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Aptos</vt:lpstr>
      <vt:lpstr>Aptos Display</vt:lpstr>
      <vt:lpstr>Arial</vt:lpstr>
      <vt:lpstr>Office Theme</vt:lpstr>
      <vt:lpstr>BLB 2.0</vt:lpstr>
      <vt:lpstr>PowerPoint Presentation</vt:lpstr>
      <vt:lpstr>PowerPoint Presentation</vt:lpstr>
      <vt:lpstr>PowerPoint Presentation</vt:lpstr>
      <vt:lpstr>Choices to make:</vt:lpstr>
      <vt:lpstr>Parts re-use</vt:lpstr>
      <vt:lpstr>Size</vt:lpstr>
      <vt:lpstr>Cooling</vt:lpstr>
      <vt:lpstr>Doors</vt:lpstr>
      <vt:lpstr>Doors</vt:lpstr>
      <vt:lpstr>Doors</vt:lpstr>
      <vt:lpstr>Window positioning</vt:lpstr>
      <vt:lpstr>Window positioning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Luís Manuel de Almeida Nieto</dc:creator>
  <cp:lastModifiedBy>Luís Manuel de Almeida Nieto</cp:lastModifiedBy>
  <cp:revision>6</cp:revision>
  <dcterms:created xsi:type="dcterms:W3CDTF">2024-08-26T06:48:39Z</dcterms:created>
  <dcterms:modified xsi:type="dcterms:W3CDTF">2024-08-27T14:04:46Z</dcterms:modified>
</cp:coreProperties>
</file>